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8" r:id="rId6"/>
    <p:sldId id="280" r:id="rId7"/>
    <p:sldId id="283" r:id="rId8"/>
    <p:sldId id="282" r:id="rId9"/>
    <p:sldId id="284" r:id="rId10"/>
  </p:sldIdLst>
  <p:sldSz cx="12192000" cy="6858000"/>
  <p:notesSz cx="7010400" cy="92964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0B0FAE97-1210-4E36-A60A-8BA798A12A99}" type="datetime1">
              <a:rPr lang="es-ES" smtClean="0"/>
              <a:t>14/07/2022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93D3D879-06F7-4BB3-9FD8-DADB216A1AB3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14CEBD4D-085C-498A-87ED-B94FC4CBCFC7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C0138-BF83-46A1-914E-F1E2A8306695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0568A9-B9DF-49AA-9F31-6F462455E52A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DC918-9477-44C9-87CA-58BC8D7EC64E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A7CFC-FF55-48D5-B9D9-FA93FB0A1F63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9DBD11-34E4-448E-809B-329C5E8C1419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DB1031-BFAF-464E-A517-D151D571897F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BED521-1CC1-404B-8AD1-BBD24E269425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3E9304-DC69-42FE-B771-884D748CD27D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3D1A9-6AEF-4FF0-93A8-BB445C605128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AA2184-F169-47A9-9381-0045417AD705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EC354E2A-D5C7-4832-8F7D-7F0C53F06735}" type="datetime1">
              <a:rPr lang="es-ES" noProof="0" smtClean="0"/>
              <a:t>14/07/2022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16936"/>
            <a:ext cx="12191980" cy="684106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es-ES" dirty="0" smtClean="0">
                <a:solidFill>
                  <a:srgbClr val="FFFFFF"/>
                </a:solidFill>
              </a:rPr>
              <a:t>Gastos de </a:t>
            </a:r>
            <a:r>
              <a:rPr lang="es-ES" dirty="0" smtClean="0">
                <a:solidFill>
                  <a:srgbClr val="FFFFFF"/>
                </a:solidFill>
              </a:rPr>
              <a:t>operación</a:t>
            </a:r>
            <a:br>
              <a:rPr lang="es-ES" dirty="0" smtClean="0">
                <a:solidFill>
                  <a:srgbClr val="FFFFFF"/>
                </a:solidFill>
              </a:rPr>
            </a:br>
            <a:r>
              <a:rPr lang="es-ES" dirty="0" smtClean="0">
                <a:solidFill>
                  <a:srgbClr val="FFFFFF"/>
                </a:solidFill>
              </a:rPr>
              <a:t>deducciones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666480"/>
            <a:ext cx="7501650" cy="1033561"/>
          </a:xfrm>
        </p:spPr>
        <p:txBody>
          <a:bodyPr rtlCol="0" anchor="t">
            <a:normAutofit/>
          </a:bodyPr>
          <a:lstStyle/>
          <a:p>
            <a:pPr rtl="0"/>
            <a:r>
              <a:rPr lang="es-ES" dirty="0" smtClean="0">
                <a:solidFill>
                  <a:srgbClr val="FFFFFF"/>
                </a:solidFill>
              </a:rPr>
              <a:t>Presentan:</a:t>
            </a:r>
          </a:p>
          <a:p>
            <a:pPr rtl="0"/>
            <a:r>
              <a:rPr lang="es-ES" dirty="0" smtClean="0">
                <a:solidFill>
                  <a:srgbClr val="FFFFFF"/>
                </a:solidFill>
              </a:rPr>
              <a:t>Abigail Espinosa Waldo</a:t>
            </a:r>
          </a:p>
          <a:p>
            <a:pPr rtl="0"/>
            <a:r>
              <a:rPr lang="es-ES" dirty="0" smtClean="0">
                <a:solidFill>
                  <a:srgbClr val="FFFFFF"/>
                </a:solidFill>
              </a:rPr>
              <a:t>Daniel Omar Espinoza Rubio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71401" y="142969"/>
            <a:ext cx="4754879" cy="111295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deducciones</a:t>
            </a:r>
            <a:endParaRPr lang="es-MX" sz="3600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820316" y="1024569"/>
            <a:ext cx="5211417" cy="1828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1800" b="1" dirty="0">
                <a:solidFill>
                  <a:srgbClr val="000000"/>
                </a:solidFill>
              </a:rPr>
              <a:t>Deducciones autorizadas</a:t>
            </a:r>
          </a:p>
          <a:p>
            <a:pPr marL="0" indent="0" algn="just" defTabSz="457200">
              <a:lnSpc>
                <a:spcPct val="120000"/>
              </a:lnSpc>
              <a:buNone/>
            </a:pPr>
            <a:r>
              <a:rPr lang="es-MX" sz="1800" dirty="0">
                <a:solidFill>
                  <a:srgbClr val="000000"/>
                </a:solidFill>
              </a:rPr>
              <a:t>Son los gastos que como contribuyente tienes derecho a disminuir de tus ingresos acumulables en la Declaración Anual del ejercicio.</a:t>
            </a:r>
          </a:p>
          <a:p>
            <a:pPr algn="just"/>
            <a:r>
              <a:rPr lang="es-MX" sz="1600" dirty="0" smtClean="0"/>
              <a:t> </a:t>
            </a:r>
          </a:p>
          <a:p>
            <a:pPr algn="just"/>
            <a:endParaRPr lang="es-MX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6186630" y="1597446"/>
            <a:ext cx="0" cy="45389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156771" y="6769865"/>
            <a:ext cx="46222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6341528" y="1024569"/>
            <a:ext cx="5673687" cy="4983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MX" b="1" dirty="0">
                <a:solidFill>
                  <a:srgbClr val="000000"/>
                </a:solidFill>
              </a:rPr>
              <a:t>Deducciones personales: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MX" sz="1600" b="1" dirty="0">
                <a:solidFill>
                  <a:srgbClr val="000000"/>
                </a:solidFill>
              </a:rPr>
              <a:t>SALUD</a:t>
            </a:r>
          </a:p>
          <a:p>
            <a:pPr algn="just"/>
            <a:endParaRPr lang="es-MX" sz="1600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Honorarios médicos, dentales y por servicios profesionales en materia de psicología y </a:t>
            </a:r>
            <a:r>
              <a:rPr lang="es-MX" dirty="0" smtClean="0">
                <a:solidFill>
                  <a:srgbClr val="000000"/>
                </a:solidFill>
              </a:rPr>
              <a:t>nutrición</a:t>
            </a:r>
            <a:r>
              <a:rPr lang="es-MX" dirty="0">
                <a:solidFill>
                  <a:srgbClr val="000000"/>
                </a:solidFill>
              </a:rPr>
              <a:t>,</a:t>
            </a:r>
            <a:endParaRPr lang="es-MX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</a:rPr>
              <a:t>Gastos </a:t>
            </a:r>
            <a:r>
              <a:rPr lang="es-MX" dirty="0">
                <a:solidFill>
                  <a:srgbClr val="000000"/>
                </a:solidFill>
              </a:rPr>
              <a:t>hospitalarios y </a:t>
            </a:r>
            <a:r>
              <a:rPr lang="es-MX" dirty="0" smtClean="0">
                <a:solidFill>
                  <a:srgbClr val="000000"/>
                </a:solidFill>
              </a:rPr>
              <a:t>medicinas</a:t>
            </a:r>
            <a:r>
              <a:rPr lang="es-MX" dirty="0">
                <a:solidFill>
                  <a:srgbClr val="000000"/>
                </a:solidFill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</a:rPr>
              <a:t>Honorarios </a:t>
            </a:r>
            <a:r>
              <a:rPr lang="es-MX" dirty="0">
                <a:solidFill>
                  <a:srgbClr val="000000"/>
                </a:solidFill>
              </a:rPr>
              <a:t>a </a:t>
            </a:r>
            <a:r>
              <a:rPr lang="es-MX" dirty="0" smtClean="0">
                <a:solidFill>
                  <a:srgbClr val="000000"/>
                </a:solidFill>
              </a:rPr>
              <a:t>enfermeras</a:t>
            </a:r>
            <a:r>
              <a:rPr lang="es-MX" dirty="0">
                <a:solidFill>
                  <a:srgbClr val="000000"/>
                </a:solidFill>
              </a:rPr>
              <a:t>,</a:t>
            </a:r>
            <a:endParaRPr lang="es-MX" dirty="0">
              <a:solidFill>
                <a:srgbClr val="000000"/>
              </a:solidFill>
            </a:endParaRPr>
          </a:p>
          <a:p>
            <a:pPr algn="just"/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dirty="0" smtClean="0">
                <a:solidFill>
                  <a:srgbClr val="000000"/>
                </a:solidFill>
              </a:rPr>
              <a:t>Análisis</a:t>
            </a:r>
            <a:r>
              <a:rPr lang="es-MX" dirty="0">
                <a:solidFill>
                  <a:srgbClr val="000000"/>
                </a:solidFill>
              </a:rPr>
              <a:t>, estudios </a:t>
            </a:r>
            <a:r>
              <a:rPr lang="es-MX" dirty="0" smtClean="0">
                <a:solidFill>
                  <a:srgbClr val="000000"/>
                </a:solidFill>
              </a:rPr>
              <a:t>clínicos,</a:t>
            </a:r>
            <a:endParaRPr lang="es-MX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</a:rPr>
              <a:t>Compra </a:t>
            </a:r>
            <a:r>
              <a:rPr lang="es-MX" dirty="0">
                <a:solidFill>
                  <a:srgbClr val="000000"/>
                </a:solidFill>
              </a:rPr>
              <a:t>o alquiler de aparatos para el restablecimiento o rehabilitación del </a:t>
            </a:r>
            <a:r>
              <a:rPr lang="es-MX" dirty="0" smtClean="0">
                <a:solidFill>
                  <a:srgbClr val="000000"/>
                </a:solidFill>
              </a:rPr>
              <a:t>paciente, </a:t>
            </a:r>
            <a:endParaRPr lang="es-MX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</a:rPr>
              <a:t>Prótesis,</a:t>
            </a:r>
            <a:endParaRPr lang="es-MX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</a:rPr>
              <a:t>Compra </a:t>
            </a:r>
            <a:r>
              <a:rPr lang="es-MX" dirty="0">
                <a:solidFill>
                  <a:srgbClr val="000000"/>
                </a:solidFill>
              </a:rPr>
              <a:t>de lentes </a:t>
            </a:r>
            <a:r>
              <a:rPr lang="es-MX" dirty="0" smtClean="0">
                <a:solidFill>
                  <a:srgbClr val="000000"/>
                </a:solidFill>
              </a:rPr>
              <a:t>ópticos,</a:t>
            </a:r>
            <a:endParaRPr lang="es-MX" dirty="0">
              <a:solidFill>
                <a:srgbClr val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</a:rPr>
              <a:t>Primas </a:t>
            </a:r>
            <a:r>
              <a:rPr lang="es-MX" dirty="0">
                <a:solidFill>
                  <a:srgbClr val="000000"/>
                </a:solidFill>
              </a:rPr>
              <a:t>por seguros de gastos </a:t>
            </a:r>
            <a:r>
              <a:rPr lang="es-MX" dirty="0" smtClean="0">
                <a:solidFill>
                  <a:srgbClr val="000000"/>
                </a:solidFill>
              </a:rPr>
              <a:t>médicos,</a:t>
            </a:r>
            <a:endParaRPr lang="es-MX" dirty="0">
              <a:solidFill>
                <a:srgbClr val="000000"/>
              </a:solidFill>
            </a:endParaRP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pPr algn="just"/>
            <a:r>
              <a:rPr lang="es-MX" dirty="0">
                <a:solidFill>
                  <a:srgbClr val="000000"/>
                </a:solidFill>
              </a:rPr>
              <a:t>Dichos gastos por salud serán deducibles cuando hayan sido efectuados para ti, tu cónyuge o concubino/a, tus padres, abuelos, hijos y nietos.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0316" y="2409992"/>
            <a:ext cx="528886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s-MX" sz="1400" b="1" dirty="0">
                <a:solidFill>
                  <a:srgbClr val="000000"/>
                </a:solidFill>
              </a:rPr>
              <a:t>Las personas físicas, de acuerdo a su actividad comercial y la forma en que obtienen sus ingresos, se clasifican en los siguientes regímenes fiscales</a:t>
            </a:r>
            <a:r>
              <a:rPr lang="es-MX" sz="1400" b="1" dirty="0" smtClean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100000"/>
            </a:pP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000000"/>
                </a:solidFill>
              </a:rPr>
              <a:t>Salarios </a:t>
            </a:r>
            <a:r>
              <a:rPr lang="es-MX" sz="1400" dirty="0">
                <a:solidFill>
                  <a:srgbClr val="000000"/>
                </a:solidFill>
              </a:rPr>
              <a:t>y en general por la prestación de un servicio personal </a:t>
            </a:r>
            <a:r>
              <a:rPr lang="es-MX" sz="1400" dirty="0" smtClean="0">
                <a:solidFill>
                  <a:srgbClr val="000000"/>
                </a:solidFill>
              </a:rPr>
              <a:t>subordinado,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Actividades Empresariales y Servicios </a:t>
            </a:r>
            <a:r>
              <a:rPr lang="es-MX" sz="1400" dirty="0" smtClean="0">
                <a:solidFill>
                  <a:srgbClr val="000000"/>
                </a:solidFill>
              </a:rPr>
              <a:t>profesionales,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Arrendamiento y en general por el uso o goce temporal de bienes </a:t>
            </a:r>
            <a:r>
              <a:rPr lang="es-MX" sz="1400" dirty="0" smtClean="0">
                <a:solidFill>
                  <a:srgbClr val="000000"/>
                </a:solidFill>
              </a:rPr>
              <a:t>inmuebles,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Enajenación de </a:t>
            </a:r>
            <a:r>
              <a:rPr lang="es-MX" sz="1400" dirty="0" smtClean="0">
                <a:solidFill>
                  <a:srgbClr val="000000"/>
                </a:solidFill>
              </a:rPr>
              <a:t>Bienes,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Adquisición de </a:t>
            </a:r>
            <a:r>
              <a:rPr lang="es-MX" sz="1400" dirty="0" smtClean="0">
                <a:solidFill>
                  <a:srgbClr val="000000"/>
                </a:solidFill>
              </a:rPr>
              <a:t>Bienes,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000000"/>
                </a:solidFill>
              </a:rPr>
              <a:t>Intereses,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Obtención de </a:t>
            </a:r>
            <a:r>
              <a:rPr lang="es-MX" sz="1400" dirty="0" smtClean="0">
                <a:solidFill>
                  <a:srgbClr val="000000"/>
                </a:solidFill>
              </a:rPr>
              <a:t>Premios,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Dividendos y en general por las ganancias distribuidas por Personas </a:t>
            </a:r>
            <a:r>
              <a:rPr lang="es-MX" sz="1400" dirty="0" smtClean="0">
                <a:solidFill>
                  <a:srgbClr val="000000"/>
                </a:solidFill>
              </a:rPr>
              <a:t>Morales,</a:t>
            </a:r>
            <a:endParaRPr lang="es-MX" sz="1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Otros </a:t>
            </a:r>
            <a:r>
              <a:rPr lang="es-MX" sz="1400" dirty="0" smtClean="0">
                <a:solidFill>
                  <a:srgbClr val="000000"/>
                </a:solidFill>
              </a:rPr>
              <a:t>ingresos.</a:t>
            </a:r>
            <a:endParaRPr lang="es-MX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54879" cy="111295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deducciones</a:t>
            </a:r>
            <a:endParaRPr lang="es-MX" sz="36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5908492" y="1698171"/>
            <a:ext cx="0" cy="45389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988328" y="6499951"/>
            <a:ext cx="46222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894641" y="1405513"/>
            <a:ext cx="501385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000000"/>
                </a:solidFill>
              </a:rPr>
              <a:t> </a:t>
            </a:r>
          </a:p>
          <a:p>
            <a:pPr algn="just"/>
            <a:r>
              <a:rPr lang="es-MX" b="1" dirty="0" smtClean="0">
                <a:cs typeface="Arial" panose="020B0604020202020204" pitchFamily="34" charset="0"/>
              </a:rPr>
              <a:t>EDUCACIÓN</a:t>
            </a:r>
            <a:endParaRPr lang="es-MX" dirty="0" smtClean="0">
              <a:cs typeface="Arial" panose="020B0604020202020204" pitchFamily="34" charset="0"/>
            </a:endParaRPr>
          </a:p>
          <a:p>
            <a:pPr algn="just"/>
            <a:endParaRPr lang="es-MX" b="1" dirty="0" smtClean="0"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cs typeface="Arial" panose="020B0604020202020204" pitchFamily="34" charset="0"/>
              </a:rPr>
              <a:t>Colegiaturas </a:t>
            </a:r>
            <a:r>
              <a:rPr lang="es-MX" b="1" dirty="0">
                <a:cs typeface="Arial" panose="020B0604020202020204" pitchFamily="34" charset="0"/>
              </a:rPr>
              <a:t>en instituciones educativas </a:t>
            </a:r>
            <a:r>
              <a:rPr lang="es-MX" b="1" dirty="0" smtClean="0">
                <a:cs typeface="Arial" panose="020B0604020202020204" pitchFamily="34" charset="0"/>
              </a:rPr>
              <a:t>privadas, </a:t>
            </a:r>
          </a:p>
          <a:p>
            <a:pPr algn="just"/>
            <a:r>
              <a:rPr lang="es-MX" dirty="0" smtClean="0">
                <a:cs typeface="Arial" panose="020B0604020202020204" pitchFamily="34" charset="0"/>
              </a:rPr>
              <a:t>(</a:t>
            </a:r>
            <a:r>
              <a:rPr lang="es-MX" dirty="0">
                <a:cs typeface="Arial" panose="020B0604020202020204" pitchFamily="34" charset="0"/>
              </a:rPr>
              <a:t>límite anual de deducción</a:t>
            </a:r>
            <a:r>
              <a:rPr lang="es-MX" dirty="0" smtClean="0">
                <a:cs typeface="Arial" panose="020B0604020202020204" pitchFamily="34" charset="0"/>
              </a:rPr>
              <a:t>)</a:t>
            </a:r>
          </a:p>
          <a:p>
            <a:pPr algn="just"/>
            <a:endParaRPr lang="es-MX" dirty="0">
              <a:cs typeface="Arial" panose="020B0604020202020204" pitchFamily="34" charset="0"/>
            </a:endParaRPr>
          </a:p>
          <a:p>
            <a:pPr algn="just"/>
            <a:r>
              <a:rPr lang="es-MX" dirty="0">
                <a:cs typeface="Arial" panose="020B0604020202020204" pitchFamily="34" charset="0"/>
              </a:rPr>
              <a:t>         </a:t>
            </a:r>
            <a:r>
              <a:rPr lang="es-MX" dirty="0" smtClean="0">
                <a:cs typeface="Arial" panose="020B0604020202020204" pitchFamily="34" charset="0"/>
              </a:rPr>
              <a:t>Preescolar</a:t>
            </a:r>
            <a:r>
              <a:rPr lang="es-MX" dirty="0">
                <a:cs typeface="Arial" panose="020B0604020202020204" pitchFamily="34" charset="0"/>
              </a:rPr>
              <a:t>: 14,200 pesos.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          </a:t>
            </a:r>
            <a:r>
              <a:rPr lang="es-MX" dirty="0" smtClean="0">
                <a:cs typeface="Arial" panose="020B0604020202020204" pitchFamily="34" charset="0"/>
              </a:rPr>
              <a:t>Primaria</a:t>
            </a:r>
            <a:r>
              <a:rPr lang="es-MX" dirty="0">
                <a:cs typeface="Arial" panose="020B0604020202020204" pitchFamily="34" charset="0"/>
              </a:rPr>
              <a:t>: 12,900 pesos.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          </a:t>
            </a:r>
            <a:r>
              <a:rPr lang="es-MX" dirty="0" smtClean="0">
                <a:cs typeface="Arial" panose="020B0604020202020204" pitchFamily="34" charset="0"/>
              </a:rPr>
              <a:t>Secundaria</a:t>
            </a:r>
            <a:r>
              <a:rPr lang="es-MX" dirty="0">
                <a:cs typeface="Arial" panose="020B0604020202020204" pitchFamily="34" charset="0"/>
              </a:rPr>
              <a:t>: 19,900 pesos.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          </a:t>
            </a:r>
            <a:r>
              <a:rPr lang="es-MX" dirty="0" smtClean="0">
                <a:cs typeface="Arial" panose="020B0604020202020204" pitchFamily="34" charset="0"/>
              </a:rPr>
              <a:t>Profesional </a:t>
            </a:r>
            <a:r>
              <a:rPr lang="es-MX" dirty="0">
                <a:cs typeface="Arial" panose="020B0604020202020204" pitchFamily="34" charset="0"/>
              </a:rPr>
              <a:t>técnico: 17,100 pesos.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          </a:t>
            </a:r>
            <a:r>
              <a:rPr lang="es-MX" dirty="0" smtClean="0">
                <a:cs typeface="Arial" panose="020B0604020202020204" pitchFamily="34" charset="0"/>
              </a:rPr>
              <a:t>Bachillerato </a:t>
            </a:r>
            <a:r>
              <a:rPr lang="es-MX" dirty="0">
                <a:cs typeface="Arial" panose="020B0604020202020204" pitchFamily="34" charset="0"/>
              </a:rPr>
              <a:t>o su equivalente: 24,500 pesos.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dirty="0" smtClean="0">
                <a:solidFill>
                  <a:srgbClr val="FF0000"/>
                </a:solidFill>
                <a:cs typeface="Arial" panose="020B0604020202020204" pitchFamily="34" charset="0"/>
              </a:rPr>
              <a:t>Las </a:t>
            </a:r>
            <a:r>
              <a:rPr lang="es-MX" dirty="0">
                <a:solidFill>
                  <a:srgbClr val="FF0000"/>
                </a:solidFill>
                <a:cs typeface="Arial" panose="020B0604020202020204" pitchFamily="34" charset="0"/>
              </a:rPr>
              <a:t>cuotas por concepto de inscripción o reinscripción no pueden ser deducibles</a:t>
            </a:r>
            <a:r>
              <a:rPr lang="es-MX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cs typeface="Arial" panose="020B0604020202020204" pitchFamily="34" charset="0"/>
              </a:rPr>
              <a:t>Transporte escolar, sólo si es obligatorio</a:t>
            </a:r>
            <a:r>
              <a:rPr lang="es-MX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88328" y="165173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cs typeface="Arial" panose="020B0604020202020204" pitchFamily="34" charset="0"/>
              </a:rPr>
              <a:t>OTROS</a:t>
            </a:r>
          </a:p>
          <a:p>
            <a:endParaRPr lang="es-MX" dirty="0"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cs typeface="Arial" panose="020B0604020202020204" pitchFamily="34" charset="0"/>
              </a:rPr>
              <a:t>-</a:t>
            </a:r>
            <a:r>
              <a:rPr lang="es-MX" dirty="0">
                <a:cs typeface="Arial" panose="020B0604020202020204" pitchFamily="34" charset="0"/>
              </a:rPr>
              <a:t>Gastos </a:t>
            </a:r>
            <a:r>
              <a:rPr lang="es-MX" dirty="0" smtClean="0">
                <a:cs typeface="Arial" panose="020B0604020202020204" pitchFamily="34" charset="0"/>
              </a:rPr>
              <a:t>funerarios</a:t>
            </a:r>
            <a:r>
              <a:rPr lang="es-MX" dirty="0"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-Intereses reales devengados por créditos </a:t>
            </a:r>
            <a:r>
              <a:rPr lang="es-MX" dirty="0" smtClean="0">
                <a:cs typeface="Arial" panose="020B0604020202020204" pitchFamily="34" charset="0"/>
              </a:rPr>
              <a:t>hipotecarios,</a:t>
            </a:r>
            <a:endParaRPr lang="es-MX" dirty="0">
              <a:cs typeface="Arial" panose="020B0604020202020204" pitchFamily="34" charset="0"/>
            </a:endParaRPr>
          </a:p>
          <a:p>
            <a:pPr algn="just"/>
            <a:r>
              <a:rPr lang="es-MX" dirty="0">
                <a:cs typeface="Arial" panose="020B0604020202020204" pitchFamily="34" charset="0"/>
              </a:rPr>
              <a:t>-Donativos otorgados a instituciones autorizadas para recibir </a:t>
            </a:r>
            <a:r>
              <a:rPr lang="es-MX" dirty="0" smtClean="0">
                <a:cs typeface="Arial" panose="020B0604020202020204" pitchFamily="34" charset="0"/>
              </a:rPr>
              <a:t>donativos</a:t>
            </a:r>
            <a:r>
              <a:rPr lang="es-MX" dirty="0"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-Aportaciones complementarias de retiro realizadas en la subcuenta de aportaciones voluntarias (Afore</a:t>
            </a:r>
            <a:r>
              <a:rPr lang="es-MX" dirty="0" smtClean="0">
                <a:cs typeface="Arial" panose="020B0604020202020204" pitchFamily="34" charset="0"/>
              </a:rPr>
              <a:t>),</a:t>
            </a:r>
            <a:endParaRPr lang="es-MX" dirty="0">
              <a:cs typeface="Arial" panose="020B0604020202020204" pitchFamily="34" charset="0"/>
            </a:endParaRPr>
          </a:p>
          <a:p>
            <a:pPr algn="just"/>
            <a:r>
              <a:rPr lang="es-MX" dirty="0">
                <a:cs typeface="Arial" panose="020B0604020202020204" pitchFamily="34" charset="0"/>
              </a:rPr>
              <a:t>-El pago por impuestos locales por </a:t>
            </a:r>
            <a:r>
              <a:rPr lang="es-MX" dirty="0" smtClean="0">
                <a:cs typeface="Arial" panose="020B0604020202020204" pitchFamily="34" charset="0"/>
              </a:rPr>
              <a:t>salarios,</a:t>
            </a:r>
            <a:endParaRPr lang="es-MX" dirty="0">
              <a:cs typeface="Arial" panose="020B0604020202020204" pitchFamily="34" charset="0"/>
            </a:endParaRPr>
          </a:p>
          <a:p>
            <a:pPr algn="just"/>
            <a:r>
              <a:rPr lang="es-MX" dirty="0"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MX" dirty="0" smtClean="0">
                <a:solidFill>
                  <a:srgbClr val="FF0000"/>
                </a:solidFill>
                <a:cs typeface="Arial" panose="020B0604020202020204" pitchFamily="34" charset="0"/>
              </a:rPr>
              <a:t>Puedes </a:t>
            </a:r>
            <a:r>
              <a:rPr lang="es-MX" dirty="0">
                <a:solidFill>
                  <a:srgbClr val="FF0000"/>
                </a:solidFill>
                <a:cs typeface="Arial" panose="020B0604020202020204" pitchFamily="34" charset="0"/>
              </a:rPr>
              <a:t>obtener un saldo a favor, si presentas tus</a:t>
            </a:r>
            <a:r>
              <a:rPr lang="es-MX" b="1" dirty="0">
                <a:solidFill>
                  <a:srgbClr val="FF0000"/>
                </a:solidFill>
                <a:cs typeface="Arial" panose="020B0604020202020204" pitchFamily="34" charset="0"/>
              </a:rPr>
              <a:t> deducciones en tu Declaración Anual.</a:t>
            </a:r>
          </a:p>
          <a:p>
            <a:pPr algn="just"/>
            <a:r>
              <a:rPr lang="es-MX" dirty="0">
                <a:cs typeface="Arial" panose="020B0604020202020204" pitchFamily="34" charset="0"/>
              </a:rPr>
              <a:t> </a:t>
            </a:r>
          </a:p>
          <a:p>
            <a:pPr algn="just"/>
            <a:endParaRPr lang="es-MX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54879" cy="111295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deducciones</a:t>
            </a:r>
            <a:endParaRPr lang="es-MX" sz="36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750150" y="1698171"/>
            <a:ext cx="0" cy="45389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127914" y="6654187"/>
            <a:ext cx="46222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552938" y="1432860"/>
            <a:ext cx="87698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Los contribuyentes podrán efectuar como </a:t>
            </a:r>
            <a:r>
              <a:rPr lang="es-MX" b="1" dirty="0"/>
              <a:t>deducciones autorizadas</a:t>
            </a:r>
            <a:r>
              <a:rPr lang="es-MX" dirty="0"/>
              <a:t> las que indica el artículo 25 de la Ley del ISR</a:t>
            </a:r>
            <a:r>
              <a:rPr lang="es-MX" dirty="0" smtClean="0"/>
              <a:t>: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Devoluciones, descuentos o </a:t>
            </a:r>
            <a:r>
              <a:rPr lang="es-MX" dirty="0" smtClean="0"/>
              <a:t>bonificaciones,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Costo de lo </a:t>
            </a:r>
            <a:r>
              <a:rPr lang="es-MX" dirty="0" smtClean="0"/>
              <a:t>vendido,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Gastos </a:t>
            </a:r>
            <a:r>
              <a:rPr lang="es-MX" dirty="0" smtClean="0"/>
              <a:t>netos,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 smtClean="0"/>
              <a:t>Inversiones,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Crédito incobrables, pérdidas por caso fortuito, fuerza mayor o por enajenación de </a:t>
            </a:r>
            <a:r>
              <a:rPr lang="es-MX" dirty="0" smtClean="0"/>
              <a:t>inversiones,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 smtClean="0"/>
              <a:t>Cuotas </a:t>
            </a:r>
            <a:r>
              <a:rPr lang="es-MX" dirty="0"/>
              <a:t>pagadas por los patrones al </a:t>
            </a:r>
            <a:r>
              <a:rPr lang="es-MX" dirty="0" smtClean="0"/>
              <a:t>IMSS,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Intereses </a:t>
            </a:r>
            <a:r>
              <a:rPr lang="es-MX" dirty="0" smtClean="0"/>
              <a:t>devengados,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Ajuste anual por </a:t>
            </a:r>
            <a:r>
              <a:rPr lang="es-MX" dirty="0" smtClean="0"/>
              <a:t>inflación,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Anticipos y rendimientos que paguen las sociedades cooperativas de producción y anticipos que entreguen las sociedades y asociaciones civiles a sus </a:t>
            </a:r>
            <a:r>
              <a:rPr lang="es-MX" dirty="0" smtClean="0"/>
              <a:t>miembros,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Anticipos para </a:t>
            </a:r>
            <a:r>
              <a:rPr lang="es-MX" dirty="0" smtClean="0"/>
              <a:t>gastos,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54879" cy="111295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deducciones</a:t>
            </a:r>
            <a:endParaRPr lang="es-MX" sz="36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750150" y="1698171"/>
            <a:ext cx="0" cy="45389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127914" y="6654188"/>
            <a:ext cx="46222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024128" y="1355742"/>
            <a:ext cx="923257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cs typeface="Arial" panose="020B0604020202020204" pitchFamily="34" charset="0"/>
              </a:rPr>
              <a:t>Requisitos de las </a:t>
            </a:r>
            <a:r>
              <a:rPr lang="es-MX" b="1" dirty="0" smtClean="0">
                <a:cs typeface="Arial" panose="020B0604020202020204" pitchFamily="34" charset="0"/>
              </a:rPr>
              <a:t>deducciones (Artículo 27 LISR)</a:t>
            </a:r>
            <a:endParaRPr lang="es-MX" b="1" dirty="0">
              <a:cs typeface="Arial" panose="020B0604020202020204" pitchFamily="34" charset="0"/>
            </a:endParaRPr>
          </a:p>
          <a:p>
            <a:pPr algn="just"/>
            <a:endParaRPr lang="es-MX" dirty="0" smtClean="0"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cs typeface="Arial" panose="020B0604020202020204" pitchFamily="34" charset="0"/>
              </a:rPr>
              <a:t>Las </a:t>
            </a:r>
            <a:r>
              <a:rPr lang="es-MX" dirty="0">
                <a:cs typeface="Arial" panose="020B0604020202020204" pitchFamily="34" charset="0"/>
              </a:rPr>
              <a:t>deducciones </a:t>
            </a:r>
            <a:r>
              <a:rPr lang="es-MX" b="1" dirty="0">
                <a:solidFill>
                  <a:srgbClr val="FF0000"/>
                </a:solidFill>
                <a:cs typeface="Arial" panose="020B0604020202020204" pitchFamily="34" charset="0"/>
              </a:rPr>
              <a:t>permiten al contribuyente pagar menos impuestos</a:t>
            </a:r>
            <a:r>
              <a:rPr lang="es-MX" dirty="0">
                <a:cs typeface="Arial" panose="020B0604020202020204" pitchFamily="34" charset="0"/>
              </a:rPr>
              <a:t>, pero invariablemente estos gastos deberán cumplir con los siguientes requisitos de deducibilidad</a:t>
            </a:r>
            <a:r>
              <a:rPr lang="es-MX" dirty="0" smtClean="0">
                <a:cs typeface="Arial" panose="020B0604020202020204" pitchFamily="34" charset="0"/>
              </a:rPr>
              <a:t>:</a:t>
            </a:r>
          </a:p>
          <a:p>
            <a:pPr algn="just"/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Estrictamente </a:t>
            </a:r>
            <a:r>
              <a:rPr lang="es-MX" dirty="0" smtClean="0">
                <a:cs typeface="Arial" panose="020B0604020202020204" pitchFamily="34" charset="0"/>
              </a:rPr>
              <a:t>indispensable,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 err="1">
                <a:cs typeface="Arial" panose="020B0604020202020204" pitchFamily="34" charset="0"/>
              </a:rPr>
              <a:t>CFDI's</a:t>
            </a:r>
            <a:r>
              <a:rPr lang="es-MX" dirty="0">
                <a:cs typeface="Arial" panose="020B0604020202020204" pitchFamily="34" charset="0"/>
              </a:rPr>
              <a:t> con requisitos </a:t>
            </a:r>
            <a:r>
              <a:rPr lang="es-MX" dirty="0" smtClean="0">
                <a:cs typeface="Arial" panose="020B0604020202020204" pitchFamily="34" charset="0"/>
              </a:rPr>
              <a:t>fiscales,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Pagos superiores a $2,000.00 mediante cheque, transferencia, tarjetas, monedero electrónico y sus </a:t>
            </a:r>
            <a:r>
              <a:rPr lang="es-MX" dirty="0" smtClean="0">
                <a:cs typeface="Arial" panose="020B0604020202020204" pitchFamily="34" charset="0"/>
              </a:rPr>
              <a:t>excepciones,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Debidamente registrados en </a:t>
            </a:r>
            <a:r>
              <a:rPr lang="es-MX" dirty="0" smtClean="0">
                <a:cs typeface="Arial" panose="020B0604020202020204" pitchFamily="34" charset="0"/>
              </a:rPr>
              <a:t>contabilidad,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Retención de </a:t>
            </a:r>
            <a:r>
              <a:rPr lang="es-MX" dirty="0" smtClean="0">
                <a:cs typeface="Arial" panose="020B0604020202020204" pitchFamily="34" charset="0"/>
              </a:rPr>
              <a:t>ISR,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Intereses por capitales destinados al </a:t>
            </a:r>
            <a:r>
              <a:rPr lang="es-MX" dirty="0" smtClean="0">
                <a:cs typeface="Arial" panose="020B0604020202020204" pitchFamily="34" charset="0"/>
              </a:rPr>
              <a:t>negocio,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Conceptos que deben erogarse en el ejercicio para que sean </a:t>
            </a:r>
            <a:r>
              <a:rPr lang="es-MX" dirty="0" smtClean="0">
                <a:cs typeface="Arial" panose="020B0604020202020204" pitchFamily="34" charset="0"/>
              </a:rPr>
              <a:t>deducibles,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Honorarios o gratificaciones a consejeros, administradores y </a:t>
            </a:r>
            <a:r>
              <a:rPr lang="es-MX" dirty="0" smtClean="0">
                <a:cs typeface="Arial" panose="020B0604020202020204" pitchFamily="34" charset="0"/>
              </a:rPr>
              <a:t>comisarios,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Seguros y </a:t>
            </a:r>
            <a:r>
              <a:rPr lang="es-MX" dirty="0" smtClean="0">
                <a:cs typeface="Arial" panose="020B0604020202020204" pitchFamily="34" charset="0"/>
              </a:rPr>
              <a:t>fianzas,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Costo de adquisición de bienes e intereses a valor de </a:t>
            </a:r>
            <a:r>
              <a:rPr lang="es-MX" dirty="0" smtClean="0">
                <a:cs typeface="Arial" panose="020B0604020202020204" pitchFamily="34" charset="0"/>
              </a:rPr>
              <a:t>mercado,</a:t>
            </a:r>
            <a:endParaRPr lang="es-MX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s-MX" sz="14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1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54879" cy="111295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No deducibles</a:t>
            </a:r>
            <a:endParaRPr lang="es-MX" sz="36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750150" y="1698171"/>
            <a:ext cx="0" cy="45389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779007" y="6632154"/>
            <a:ext cx="462223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024128" y="1443877"/>
            <a:ext cx="85605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cs typeface="Arial" panose="020B0604020202020204" pitchFamily="34" charset="0"/>
              </a:rPr>
              <a:t>(Artículo 28 LISR)</a:t>
            </a:r>
            <a:endParaRPr lang="es-MX" dirty="0">
              <a:cs typeface="Arial" panose="020B0604020202020204" pitchFamily="34" charset="0"/>
            </a:endParaRPr>
          </a:p>
          <a:p>
            <a:pPr algn="just"/>
            <a:endParaRPr lang="es-MX" dirty="0" smtClean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ISR propio, ISR no retenido, subsidio para el </a:t>
            </a:r>
            <a:r>
              <a:rPr lang="es-MX" dirty="0" smtClean="0">
                <a:cs typeface="Arial" panose="020B0604020202020204" pitchFamily="34" charset="0"/>
              </a:rPr>
              <a:t>empleo,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Los gastos e </a:t>
            </a:r>
            <a:r>
              <a:rPr lang="es-MX" dirty="0" smtClean="0"/>
              <a:t>inversiones,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 smtClean="0">
                <a:cs typeface="Arial" panose="020B0604020202020204" pitchFamily="34" charset="0"/>
              </a:rPr>
              <a:t>Obsequios</a:t>
            </a:r>
            <a:r>
              <a:rPr lang="es-MX" dirty="0">
                <a:cs typeface="Arial" panose="020B0604020202020204" pitchFamily="34" charset="0"/>
              </a:rPr>
              <a:t>, atenciones y </a:t>
            </a:r>
            <a:r>
              <a:rPr lang="es-MX" dirty="0" smtClean="0">
                <a:cs typeface="Arial" panose="020B0604020202020204" pitchFamily="34" charset="0"/>
              </a:rPr>
              <a:t>excepciones,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Los gastos de </a:t>
            </a:r>
            <a:r>
              <a:rPr lang="es-MX" dirty="0" smtClean="0"/>
              <a:t>representación,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Los viáticos o gastos de viaje, en el país o en el </a:t>
            </a:r>
            <a:r>
              <a:rPr lang="es-MX" dirty="0" smtClean="0"/>
              <a:t>extranjero,</a:t>
            </a:r>
            <a:endParaRPr lang="es-MX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 smtClean="0">
                <a:cs typeface="Arial" panose="020B0604020202020204" pitchFamily="34" charset="0"/>
              </a:rPr>
              <a:t>Sanciones</a:t>
            </a:r>
            <a:r>
              <a:rPr lang="es-MX" dirty="0">
                <a:cs typeface="Arial" panose="020B0604020202020204" pitchFamily="34" charset="0"/>
              </a:rPr>
              <a:t>, indemnizaciones por daños y perjuicios o penas </a:t>
            </a:r>
            <a:r>
              <a:rPr lang="es-MX" dirty="0" smtClean="0">
                <a:cs typeface="Arial" panose="020B0604020202020204" pitchFamily="34" charset="0"/>
              </a:rPr>
              <a:t>convencionales,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Las reservas que se creen para indemnizaciones al personal, para pagos de antigüedad o cualquier otra de </a:t>
            </a:r>
            <a:r>
              <a:rPr lang="es-MX" dirty="0" smtClean="0"/>
              <a:t>naturaleza,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El crédito comercial,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/>
              <a:t>Los pagos por el uso o goce temporal de </a:t>
            </a:r>
            <a:r>
              <a:rPr lang="es-MX" dirty="0" smtClean="0"/>
              <a:t>aviones, embarcaciones, </a:t>
            </a:r>
            <a:r>
              <a:rPr lang="es-MX" dirty="0" smtClean="0">
                <a:cs typeface="Arial" panose="020B0604020202020204" pitchFamily="34" charset="0"/>
              </a:rPr>
              <a:t>casas habitación, casas de recreo y automóviles,</a:t>
            </a:r>
            <a:endParaRPr lang="es-MX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dirty="0">
                <a:cs typeface="Arial" panose="020B0604020202020204" pitchFamily="34" charset="0"/>
              </a:rPr>
              <a:t>Gastos en automóviles y aviones propios parcialmente deducibles y no </a:t>
            </a:r>
            <a:r>
              <a:rPr lang="es-MX" dirty="0" smtClean="0">
                <a:cs typeface="Arial" panose="020B0604020202020204" pitchFamily="34" charset="0"/>
              </a:rPr>
              <a:t>deducibles.</a:t>
            </a:r>
            <a:endParaRPr lang="es-MX" dirty="0">
              <a:cs typeface="Arial" panose="020B0604020202020204" pitchFamily="34" charset="0"/>
            </a:endParaRPr>
          </a:p>
          <a:p>
            <a:pPr algn="just"/>
            <a:endParaRPr lang="es-MX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10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995_TF22378848.potx" id="{85DF5566-E470-4B76-A232-C21C6F80612C}" vid="{69CBCECC-819E-48E2-AFD3-2FC38523383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A2F88-55C5-4ED1-9541-807C65424763}">
  <ds:schemaRefs>
    <ds:schemaRef ds:uri="71af3243-3dd4-4a8d-8c0d-dd76da1f02a5"/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Integral</Template>
  <TotalTime>0</TotalTime>
  <Words>728</Words>
  <Application>Microsoft Office PowerPoint</Application>
  <PresentationFormat>Panorámica</PresentationFormat>
  <Paragraphs>100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Integral</vt:lpstr>
      <vt:lpstr>Gastos de operación deducciones</vt:lpstr>
      <vt:lpstr>deducciones</vt:lpstr>
      <vt:lpstr>deducciones</vt:lpstr>
      <vt:lpstr>deducciones</vt:lpstr>
      <vt:lpstr>deducciones</vt:lpstr>
      <vt:lpstr>No deducibles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2022-07-13T15:51:14Z</dcterms:created>
  <dcterms:modified xsi:type="dcterms:W3CDTF">2022-07-14T14:06:21Z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